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7" r:id="rId8"/>
    <p:sldId id="271" r:id="rId9"/>
    <p:sldId id="273" r:id="rId10"/>
    <p:sldId id="274" r:id="rId11"/>
    <p:sldId id="275" r:id="rId12"/>
    <p:sldId id="300" r:id="rId13"/>
    <p:sldId id="302" r:id="rId14"/>
    <p:sldId id="301" r:id="rId15"/>
    <p:sldId id="303" r:id="rId16"/>
    <p:sldId id="304" r:id="rId17"/>
    <p:sldId id="276" r:id="rId18"/>
    <p:sldId id="258" r:id="rId19"/>
    <p:sldId id="287" r:id="rId20"/>
    <p:sldId id="298" r:id="rId21"/>
    <p:sldId id="259" r:id="rId22"/>
    <p:sldId id="283" r:id="rId23"/>
    <p:sldId id="260" r:id="rId24"/>
    <p:sldId id="289" r:id="rId25"/>
    <p:sldId id="262" r:id="rId26"/>
    <p:sldId id="288" r:id="rId27"/>
    <p:sldId id="297" r:id="rId28"/>
    <p:sldId id="286" r:id="rId29"/>
    <p:sldId id="284" r:id="rId30"/>
    <p:sldId id="296" r:id="rId31"/>
    <p:sldId id="261" r:id="rId32"/>
    <p:sldId id="285" r:id="rId33"/>
    <p:sldId id="291" r:id="rId34"/>
    <p:sldId id="292" r:id="rId35"/>
    <p:sldId id="294" r:id="rId36"/>
    <p:sldId id="295" r:id="rId37"/>
    <p:sldId id="290" r:id="rId38"/>
    <p:sldId id="293" r:id="rId39"/>
    <p:sldId id="257" r:id="rId40"/>
    <p:sldId id="278" r:id="rId41"/>
    <p:sldId id="279" r:id="rId42"/>
    <p:sldId id="280" r:id="rId43"/>
    <p:sldId id="305" r:id="rId44"/>
    <p:sldId id="306" r:id="rId45"/>
    <p:sldId id="281" r:id="rId46"/>
    <p:sldId id="282" r:id="rId47"/>
    <p:sldId id="29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7115-A71D-40C9-8BAF-7F096DE23034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FAC3-3F29-4FF8-BE50-F8A56C8B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7115-A71D-40C9-8BAF-7F096DE23034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FAC3-3F29-4FF8-BE50-F8A56C8B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7115-A71D-40C9-8BAF-7F096DE23034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FAC3-3F29-4FF8-BE50-F8A56C8B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7115-A71D-40C9-8BAF-7F096DE23034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FAC3-3F29-4FF8-BE50-F8A56C8B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7115-A71D-40C9-8BAF-7F096DE23034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FAC3-3F29-4FF8-BE50-F8A56C8B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7115-A71D-40C9-8BAF-7F096DE23034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FAC3-3F29-4FF8-BE50-F8A56C8B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7115-A71D-40C9-8BAF-7F096DE23034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FAC3-3F29-4FF8-BE50-F8A56C8B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7115-A71D-40C9-8BAF-7F096DE23034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FAC3-3F29-4FF8-BE50-F8A56C8B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7115-A71D-40C9-8BAF-7F096DE23034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FAC3-3F29-4FF8-BE50-F8A56C8B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7115-A71D-40C9-8BAF-7F096DE23034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FAC3-3F29-4FF8-BE50-F8A56C8B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7115-A71D-40C9-8BAF-7F096DE23034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FAC3-3F29-4FF8-BE50-F8A56C8B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D7115-A71D-40C9-8BAF-7F096DE23034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2FAC3-3F29-4FF8-BE50-F8A56C8B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hyperlink" Target="http://www.medimex-ukr.kiev.ua/components/com_virtuemart/shop_image/product/5090_4aead9fdd4a06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428604"/>
            <a:ext cx="7772400" cy="1470025"/>
          </a:xfrm>
        </p:spPr>
        <p:txBody>
          <a:bodyPr>
            <a:noAutofit/>
          </a:bodyPr>
          <a:lstStyle/>
          <a:p>
            <a:r>
              <a:rPr lang="uk-UA" sz="7200" b="1" i="1" dirty="0" smtClean="0"/>
              <a:t>Апаратна </a:t>
            </a:r>
            <a:r>
              <a:rPr lang="uk-UA" sz="7200" b="1" i="1" dirty="0" err="1" smtClean="0"/>
              <a:t>кінезотерапія</a:t>
            </a:r>
            <a:endParaRPr lang="ru-RU" sz="7200" dirty="0"/>
          </a:p>
        </p:txBody>
      </p:sp>
      <p:pic>
        <p:nvPicPr>
          <p:cNvPr id="22530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572296" cy="4333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i="1" dirty="0" err="1" smtClean="0"/>
              <a:t>Primus</a:t>
            </a:r>
            <a:r>
              <a:rPr lang="uk-UA" sz="6600" b="1" i="1" dirty="0" smtClean="0"/>
              <a:t> RS</a:t>
            </a:r>
            <a:r>
              <a:rPr lang="uk-UA" sz="6600" b="1" dirty="0" smtClean="0"/>
              <a:t> </a:t>
            </a:r>
            <a:endParaRPr lang="ru-RU" sz="6600" b="1" dirty="0"/>
          </a:p>
        </p:txBody>
      </p:sp>
      <p:pic>
        <p:nvPicPr>
          <p:cNvPr id="9224" name="Picture 8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43050"/>
            <a:ext cx="5715008" cy="5214950"/>
          </a:xfrm>
          <a:prstGeom prst="rect">
            <a:avLst/>
          </a:prstGeom>
          <a:noFill/>
        </p:spPr>
      </p:pic>
      <p:pic>
        <p:nvPicPr>
          <p:cNvPr id="9222" name="Picture 6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786" y="2524135"/>
            <a:ext cx="3786214" cy="4333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5544"/>
            <a:ext cx="9144000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i="1" dirty="0" smtClean="0"/>
              <a:t>Система </a:t>
            </a:r>
            <a:r>
              <a:rPr lang="uk-UA" sz="6000" b="1" i="1" dirty="0" err="1" smtClean="0"/>
              <a:t>ReoGo</a:t>
            </a:r>
            <a:r>
              <a:rPr lang="uk-UA" sz="6000" b="1" dirty="0" smtClean="0"/>
              <a:t> </a:t>
            </a:r>
            <a:endParaRPr lang="ru-RU" sz="6000" b="1" dirty="0"/>
          </a:p>
        </p:txBody>
      </p:sp>
      <p:pic>
        <p:nvPicPr>
          <p:cNvPr id="3074" name="Picture 2" descr="Ð ÐµÐ¾ÐÐ¾Ñ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6768"/>
            <a:ext cx="33051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РеоГоу. Подгонка упражнен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944"/>
            <a:ext cx="28940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eoGo. Рабочий дипазо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37882"/>
            <a:ext cx="38719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200" b="1" dirty="0" err="1" smtClean="0"/>
              <a:t>HandTutor</a:t>
            </a:r>
            <a:r>
              <a:rPr lang="en-US" sz="2200" b="1" dirty="0" smtClean="0"/>
              <a:t> </a:t>
            </a:r>
            <a:r>
              <a:rPr lang="ru-RU" sz="2200" dirty="0" smtClean="0"/>
              <a:t>- </a:t>
            </a:r>
            <a:r>
              <a:rPr lang="ru-RU" sz="2200" dirty="0"/>
              <a:t>это инновационная </a:t>
            </a:r>
            <a:r>
              <a:rPr lang="ru-RU" sz="2200" dirty="0" err="1" smtClean="0"/>
              <a:t>системапредназначенная</a:t>
            </a:r>
            <a:r>
              <a:rPr lang="ru-RU" sz="2200" dirty="0" smtClean="0"/>
              <a:t> </a:t>
            </a:r>
            <a:r>
              <a:rPr lang="ru-RU" sz="2200" dirty="0"/>
              <a:t>для оценки и восстановления сенсорных, моторных и когнитивных </a:t>
            </a:r>
            <a:r>
              <a:rPr lang="ru-RU" sz="2200" dirty="0" smtClean="0"/>
              <a:t>функций</a:t>
            </a:r>
            <a:r>
              <a:rPr lang="ru-RU" dirty="0"/>
              <a:t> </a:t>
            </a:r>
          </a:p>
        </p:txBody>
      </p:sp>
      <p:pic>
        <p:nvPicPr>
          <p:cNvPr id="1026" name="Picture 2" descr="http://www.mednt.ru/upload/iblock/81e/81e193fc632e6bccb8ad6fb91d681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96227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ndtut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21" y="980728"/>
            <a:ext cx="507605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´Ð²Ð¾Ð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7876"/>
            <a:ext cx="38957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°ÐºÑÐ¸Ð²-Ð¿Ð°ÑÑÐ¸Ð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71" y="4481736"/>
            <a:ext cx="5077705" cy="232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3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6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err="1"/>
              <a:t>Gloreha</a:t>
            </a:r>
            <a:r>
              <a:rPr lang="ru-RU" sz="3600" b="1" dirty="0"/>
              <a:t> – это устройство для реабилитации </a:t>
            </a:r>
            <a:r>
              <a:rPr lang="ru-RU" sz="3600" b="1" dirty="0" err="1"/>
              <a:t>нейромоторных</a:t>
            </a:r>
            <a:r>
              <a:rPr lang="ru-RU" sz="3600" b="1" dirty="0"/>
              <a:t> функций руки</a:t>
            </a:r>
            <a:endParaRPr lang="ru-RU" sz="3600" dirty="0"/>
          </a:p>
        </p:txBody>
      </p:sp>
      <p:pic>
        <p:nvPicPr>
          <p:cNvPr id="4098" name="Picture 2" descr="Gloreha (Италия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9509"/>
            <a:ext cx="69246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Gloreha (8)400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4" y="1124744"/>
            <a:ext cx="237807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Gloreha (12)400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10728"/>
            <a:ext cx="237807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mednt.ru/upload/resize_cache/iblock/586/300_240_1/586a7430c9f8bbb6b46386d7585625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10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367" y="0"/>
            <a:ext cx="4101633" cy="1143000"/>
          </a:xfrm>
        </p:spPr>
        <p:txBody>
          <a:bodyPr/>
          <a:lstStyle/>
          <a:p>
            <a:r>
              <a:rPr lang="en-US" dirty="0" err="1"/>
              <a:t>ArmTutor</a:t>
            </a:r>
            <a:endParaRPr lang="ru-RU" dirty="0"/>
          </a:p>
        </p:txBody>
      </p:sp>
      <p:pic>
        <p:nvPicPr>
          <p:cNvPr id="2050" name="Picture 2" descr="http://www.mednt.ru/upload/iblock/94f/94f94f363cd05dfaa132fdc4721a9c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5" y="1772816"/>
            <a:ext cx="29622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mTutor P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94" y="411267"/>
            <a:ext cx="500040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Ð¾ÐºÐ¾ÑÑ. ÐÐ¸Ð¿Ð°Ð·Ð¾Ð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8" y="4149080"/>
            <a:ext cx="3912369" cy="207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5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272"/>
            <a:ext cx="2592288" cy="840984"/>
          </a:xfrm>
        </p:spPr>
        <p:txBody>
          <a:bodyPr/>
          <a:lstStyle/>
          <a:p>
            <a:r>
              <a:rPr lang="ru-RU" dirty="0" err="1"/>
              <a:t>LegTutor</a:t>
            </a:r>
            <a:endParaRPr lang="ru-RU" dirty="0"/>
          </a:p>
        </p:txBody>
      </p:sp>
      <p:pic>
        <p:nvPicPr>
          <p:cNvPr id="6146" name="image" descr="7d4d271cd143bc41b1a8be440bd88d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08823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LegTutor Pi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6654503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Диапазон в колен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508104" cy="247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57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3DTutor</a:t>
            </a:r>
            <a:endParaRPr lang="ru-RU" dirty="0"/>
          </a:p>
        </p:txBody>
      </p:sp>
      <p:pic>
        <p:nvPicPr>
          <p:cNvPr id="7170" name="image" descr="0fcb2ca8bfc4b1fce4d3ef61cdffe5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7" y="2132856"/>
            <a:ext cx="176752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3DTutor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63690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223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5786446" cy="1143000"/>
          </a:xfrm>
        </p:spPr>
        <p:txBody>
          <a:bodyPr>
            <a:normAutofit fontScale="90000"/>
          </a:bodyPr>
          <a:lstStyle/>
          <a:p>
            <a:r>
              <a:rPr lang="uk-UA" b="1" i="1" dirty="0" err="1" smtClean="0"/>
              <a:t>Кінезітерапевтична</a:t>
            </a:r>
            <a:r>
              <a:rPr lang="uk-UA" b="1" i="1" dirty="0" smtClean="0"/>
              <a:t> технологія «</a:t>
            </a:r>
            <a:r>
              <a:rPr lang="uk-UA" b="1" i="1" dirty="0" err="1" smtClean="0"/>
              <a:t>Екзарта</a:t>
            </a:r>
            <a:r>
              <a:rPr lang="uk-UA" b="1" i="1" dirty="0" smtClean="0"/>
              <a:t>»</a:t>
            </a:r>
            <a:r>
              <a:rPr lang="uk-UA" b="1" dirty="0" smtClean="0"/>
              <a:t> </a:t>
            </a:r>
            <a:endParaRPr lang="ru-RU" b="1" dirty="0"/>
          </a:p>
        </p:txBody>
      </p:sp>
      <p:pic>
        <p:nvPicPr>
          <p:cNvPr id="11266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8576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6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2430463"/>
            <a:ext cx="7620000" cy="506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3929058" cy="2428892"/>
          </a:xfrm>
          <a:prstGeom prst="rect">
            <a:avLst/>
          </a:prstGeom>
          <a:noFill/>
        </p:spPr>
      </p:pic>
      <p:sp>
        <p:nvSpPr>
          <p:cNvPr id="11276" name="AutoShape 12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2430463"/>
            <a:ext cx="7620000" cy="506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8" name="AutoShape 14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2430463"/>
            <a:ext cx="7620000" cy="506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0" name="Picture 16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0" y="3276600"/>
            <a:ext cx="5238750" cy="3581400"/>
          </a:xfrm>
          <a:prstGeom prst="rect">
            <a:avLst/>
          </a:prstGeom>
          <a:noFill/>
        </p:spPr>
      </p:pic>
      <p:pic>
        <p:nvPicPr>
          <p:cNvPr id="11282" name="Picture 18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14290"/>
            <a:ext cx="371474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72" y="4941168"/>
            <a:ext cx="4219298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err="1" smtClean="0"/>
              <a:t>Prima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Advance</a:t>
            </a:r>
            <a:r>
              <a:rPr lang="ru-RU" sz="3100" b="1" dirty="0" smtClean="0"/>
              <a:t> - </a:t>
            </a:r>
            <a:r>
              <a:rPr lang="uk-UA" sz="3100" b="1" dirty="0" smtClean="0"/>
              <a:t>тренажер для пасивної розробки колінного суглобу</a:t>
            </a:r>
            <a:r>
              <a:rPr lang="ru-RU" sz="3100" b="1" dirty="0" smtClean="0"/>
              <a:t> 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2050" name="Рисунок 5" descr="http://www.ckbvl.com/images/passiv8_Prima%20Advance%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4291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Пасивні тренажери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http://www.ckbvl.com/images/passi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45005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Аппарат для роботизированной механотерапии нижних конечностей для коленного и тазобедренного суставов </a:t>
            </a:r>
            <a:r>
              <a:rPr lang="ru-RU" sz="2800" b="1" dirty="0" err="1"/>
              <a:t>Ормед</a:t>
            </a:r>
            <a:r>
              <a:rPr lang="ru-RU" sz="2800" b="1" dirty="0"/>
              <a:t> </a:t>
            </a:r>
            <a:r>
              <a:rPr lang="ru-RU" sz="2800" b="1" dirty="0" smtClean="0"/>
              <a:t>Flex01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3" name="Рисунок 2" descr="Ормед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33670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04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43538" y="642918"/>
            <a:ext cx="3500462" cy="1143000"/>
          </a:xfrm>
        </p:spPr>
        <p:txBody>
          <a:bodyPr>
            <a:noAutofit/>
          </a:bodyPr>
          <a:lstStyle/>
          <a:p>
            <a:r>
              <a:rPr lang="uk-UA" sz="5400" b="1" i="1" dirty="0" smtClean="0"/>
              <a:t>Система </a:t>
            </a:r>
            <a:r>
              <a:rPr lang="uk-UA" sz="5400" b="1" i="1" dirty="0" err="1" smtClean="0"/>
              <a:t>Vector</a:t>
            </a:r>
            <a:r>
              <a:rPr lang="uk-UA" sz="5400" b="1" i="1" dirty="0" smtClean="0"/>
              <a:t> </a:t>
            </a:r>
            <a:r>
              <a:rPr lang="uk-UA" sz="5400" b="1" i="1" dirty="0" err="1" smtClean="0"/>
              <a:t>Gait</a:t>
            </a:r>
            <a:r>
              <a:rPr lang="uk-UA" sz="5400" b="1" dirty="0" smtClean="0"/>
              <a:t>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/>
          </a:p>
        </p:txBody>
      </p:sp>
      <p:pic>
        <p:nvPicPr>
          <p:cNvPr id="1028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scy;&amp;tcy;&amp;iecy;&amp;mcy;&amp;acy; Vector Gai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3570" cy="4000504"/>
          </a:xfrm>
          <a:prstGeom prst="rect">
            <a:avLst/>
          </a:prstGeom>
          <a:noFill/>
        </p:spPr>
      </p:pic>
      <p:pic>
        <p:nvPicPr>
          <p:cNvPr id="1026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54400"/>
            <a:ext cx="236855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AutoShape 8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2743200"/>
            <a:ext cx="381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2743200"/>
            <a:ext cx="381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3" y="3286124"/>
            <a:ext cx="4786345" cy="3571876"/>
          </a:xfrm>
          <a:prstGeom prst="rect">
            <a:avLst/>
          </a:prstGeom>
          <a:noFill/>
        </p:spPr>
      </p:pic>
      <p:pic>
        <p:nvPicPr>
          <p:cNvPr id="1030" name="Picture 6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7850" y="1714488"/>
            <a:ext cx="3486150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Аппарат для роботизированной механотерапии верхних конечностей </a:t>
            </a:r>
            <a:r>
              <a:rPr lang="ru-RU" sz="4000" b="1" i="1" dirty="0" err="1"/>
              <a:t>Flex</a:t>
            </a:r>
            <a:r>
              <a:rPr lang="ru-RU" sz="4000" b="1" i="1" dirty="0"/>
              <a:t> 04 для плечевого сустава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Ормед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07" y="2060848"/>
            <a:ext cx="45910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03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072494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/>
              <a:t>Kinetec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Centura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Shoulder</a:t>
            </a:r>
            <a:r>
              <a:rPr lang="ru-RU" sz="4000" b="1" dirty="0" smtClean="0"/>
              <a:t> CPM </a:t>
            </a:r>
            <a:r>
              <a:rPr lang="ru-RU" sz="4000" b="1" dirty="0" err="1" smtClean="0"/>
              <a:t>Machine</a:t>
            </a:r>
            <a:r>
              <a:rPr lang="ru-RU" sz="4000" b="1" dirty="0" smtClean="0"/>
              <a:t> - </a:t>
            </a:r>
            <a:r>
              <a:rPr lang="uk-UA" sz="4000" b="1" dirty="0" smtClean="0"/>
              <a:t>тренажер для пасивної розробки плечового суглоба</a:t>
            </a:r>
            <a:r>
              <a:rPr lang="uk-UA" sz="40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Рисунок 6" descr="http://www.ckbvl.com/images/passiv9_Shoul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9297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37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CPM-</a:t>
            </a:r>
            <a:r>
              <a:rPr lang="uk-UA" b="1" i="1" dirty="0" err="1"/>
              <a:t>устройство</a:t>
            </a:r>
            <a:r>
              <a:rPr lang="uk-UA" b="1" i="1" dirty="0"/>
              <a:t> для </a:t>
            </a:r>
            <a:r>
              <a:rPr lang="uk-UA" b="1" i="1" dirty="0" err="1"/>
              <a:t>плечевого</a:t>
            </a:r>
            <a:r>
              <a:rPr lang="uk-UA" b="1" i="1" dirty="0"/>
              <a:t> </a:t>
            </a:r>
            <a:r>
              <a:rPr lang="uk-UA" b="1" i="1" dirty="0" err="1"/>
              <a:t>сустава Kinetec™</a:t>
            </a:r>
            <a:r>
              <a:rPr lang="uk-UA" b="1" i="1" dirty="0"/>
              <a:t> </a:t>
            </a:r>
            <a:r>
              <a:rPr lang="uk-UA" b="1" i="1" dirty="0" err="1"/>
              <a:t>Centura</a:t>
            </a:r>
            <a:r>
              <a:rPr lang="uk-UA" b="1" i="1" dirty="0"/>
              <a:t> B&amp;W™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enturaBW_b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4536504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enturaBW_seati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592288" cy="441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803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429264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/>
              <a:t>Kinetec</a:t>
            </a:r>
            <a:r>
              <a:rPr lang="en-US" sz="4000" b="1" dirty="0"/>
              <a:t> </a:t>
            </a:r>
            <a:r>
              <a:rPr lang="en-US" sz="4000" b="1" dirty="0" err="1"/>
              <a:t>Centura</a:t>
            </a:r>
            <a:r>
              <a:rPr lang="en-US" sz="4000" b="1" dirty="0"/>
              <a:t> C.E.M Elbow CPM </a:t>
            </a:r>
            <a:r>
              <a:rPr lang="en-US" sz="4000" b="1" dirty="0" smtClean="0"/>
              <a:t>Machine</a:t>
            </a:r>
            <a:r>
              <a:rPr lang="uk-UA" sz="4000" dirty="0" smtClean="0"/>
              <a:t> - </a:t>
            </a:r>
            <a:r>
              <a:rPr lang="uk-UA" sz="4000" b="1" dirty="0" smtClean="0"/>
              <a:t>тренажер для пасивної розробки ліктьового суглоба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Рисунок 7" descr="http://www.ckbvl.com/images/passiv10_Elb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52864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8" descr="http://www.ckbvl.com/images/passive11_Elb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28601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http://www.ckbvl.com/images/passi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00306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http://www.ckbvl.com/images/passiv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500306"/>
            <a:ext cx="2928958" cy="22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89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Аппарат для роботизированной механотерапии верхних конечностей </a:t>
            </a:r>
            <a:r>
              <a:rPr lang="ru-RU" sz="3600" dirty="0" err="1"/>
              <a:t>Flex</a:t>
            </a:r>
            <a:r>
              <a:rPr lang="ru-RU" sz="3600" dirty="0"/>
              <a:t> 03 для локтевого </a:t>
            </a:r>
            <a:r>
              <a:rPr lang="ru-RU" sz="3600" dirty="0" smtClean="0"/>
              <a:t>сустава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Рисунок 3" descr="Ормед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492625" cy="4842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19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429264"/>
            <a:ext cx="8929718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KinetecBrevaAnkleCPMMachin</a:t>
            </a:r>
            <a:r>
              <a:rPr lang="uk-UA" sz="3600" b="1" dirty="0" smtClean="0"/>
              <a:t> - </a:t>
            </a:r>
            <a:r>
              <a:rPr lang="uk-UA" sz="3200" b="1" dirty="0" smtClean="0"/>
              <a:t>тренажер для пасивної розробки гомілковостопного суглоба</a:t>
            </a:r>
            <a:endParaRPr lang="ru-RU" sz="3200" b="1" dirty="0"/>
          </a:p>
        </p:txBody>
      </p:sp>
      <p:pic>
        <p:nvPicPr>
          <p:cNvPr id="19458" name="Рисунок 13" descr="http://www.ckbvl.com/images/passiv17_Ank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57150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14" descr="http://www.ckbvl.com/images/passiv19_Ank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86058"/>
            <a:ext cx="57150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42852"/>
            <a:ext cx="6000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Тыльное сгибание 30º 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Эверсия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25º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14282" y="5000636"/>
            <a:ext cx="5429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Подошвенное сгибание 40º Инверсия 25º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3" descr="http://www.ckbvl.com/images/passiv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643050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/>
              <a:t>Аппарат для роботизированной механотерапии нижних конечностей для голеностопного сустава </a:t>
            </a:r>
            <a:r>
              <a:rPr lang="ru-RU" sz="3200" b="1" i="1" dirty="0" err="1"/>
              <a:t>Ормед</a:t>
            </a:r>
            <a:r>
              <a:rPr lang="ru-RU" sz="3200" b="1" i="1" dirty="0"/>
              <a:t> </a:t>
            </a:r>
            <a:r>
              <a:rPr lang="ru-RU" sz="3200" b="1" i="1" dirty="0" smtClean="0"/>
              <a:t>Flex01</a:t>
            </a: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dirty="0"/>
          </a:p>
        </p:txBody>
      </p:sp>
      <p:pic>
        <p:nvPicPr>
          <p:cNvPr id="4" name="Рисунок 3" descr="Ормед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4897755" cy="367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361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ARTROMOT®-SP3 представляет собой инновационный аппарат для разработки голеностопного сустава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www.mednt.ru/upload/iblock/3d6/3d64844fb2c46d0ad7a2f86b0a2a84e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708921"/>
            <a:ext cx="4248472" cy="3553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063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06" y="188640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uk-UA" sz="3200" b="1" i="1" dirty="0"/>
              <a:t>CPM-</a:t>
            </a:r>
            <a:r>
              <a:rPr lang="uk-UA" sz="3200" b="1" i="1" dirty="0" err="1"/>
              <a:t>устройство</a:t>
            </a:r>
            <a:r>
              <a:rPr lang="uk-UA" sz="3200" b="1" i="1" dirty="0"/>
              <a:t> для </a:t>
            </a:r>
            <a:r>
              <a:rPr lang="uk-UA" sz="3200" b="1" i="1" dirty="0" err="1"/>
              <a:t>голеностопного</a:t>
            </a:r>
            <a:r>
              <a:rPr lang="uk-UA" sz="3200" b="1" i="1" dirty="0"/>
              <a:t> </a:t>
            </a:r>
            <a:r>
              <a:rPr lang="uk-UA" sz="3200" b="1" i="1" dirty="0" err="1"/>
              <a:t>сустава</a:t>
            </a:r>
            <a:r>
              <a:rPr lang="uk-UA" sz="3200" b="1" i="1" dirty="0"/>
              <a:t> у </a:t>
            </a:r>
            <a:r>
              <a:rPr lang="uk-UA" sz="3200" b="1" i="1" dirty="0" err="1"/>
              <a:t>детей Ki</a:t>
            </a:r>
            <a:r>
              <a:rPr lang="uk-UA" sz="3200" b="1" i="1" dirty="0"/>
              <a:t>netec™ 5090™</a:t>
            </a:r>
            <a:r>
              <a:rPr lang="uk-UA" sz="3200" dirty="0"/>
              <a:t> </a:t>
            </a:r>
            <a:endParaRPr lang="ru-RU" sz="3200" dirty="0"/>
          </a:p>
        </p:txBody>
      </p:sp>
      <p:pic>
        <p:nvPicPr>
          <p:cNvPr id="3" name="Рисунок 2" descr="5090">
            <a:hlinkClick r:id="rId2" tooltip="&quot;5090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491"/>
            <a:ext cx="1431290" cy="87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Рисунок 33" descr="5090_fle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36" y="168393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32" descr="5090_flex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393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31" descr="5090_addv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2" y="425302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30" descr="5090_addv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29983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29" descr="5090_addvar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88" y="425302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28" descr="5090_abdva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618" y="42195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04020" y="1181237"/>
            <a:ext cx="22860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156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200" b="1" dirty="0"/>
              <a:t>Мобилизация в </a:t>
            </a:r>
            <a:r>
              <a:rPr lang="ru-RU" sz="1200" b="1" dirty="0" err="1"/>
              <a:t>саггитальной</a:t>
            </a:r>
            <a:r>
              <a:rPr lang="ru-RU" sz="1200" b="1" dirty="0"/>
              <a:t> плоскости</a:t>
            </a:r>
            <a:endParaRPr lang="ru-RU" sz="1100" b="1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603" y="3600793"/>
            <a:ext cx="1590500" cy="258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000" b="1" dirty="0" err="1"/>
              <a:t>Плантарное</a:t>
            </a:r>
            <a:r>
              <a:rPr lang="ru-RU" sz="1000" b="1" dirty="0"/>
              <a:t> сгибание 40°</a:t>
            </a:r>
            <a:endParaRPr lang="ru-RU" sz="1100" b="1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1998" y="3625287"/>
            <a:ext cx="1577676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000" dirty="0">
                <a:solidFill>
                  <a:prstClr val="black"/>
                </a:solidFill>
              </a:rPr>
              <a:t>Дорсальное сгибание 30°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0265" y="3925232"/>
            <a:ext cx="1714957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56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200" b="1" dirty="0"/>
              <a:t>Трёхмерное движение</a:t>
            </a:r>
            <a:endParaRPr lang="ru-RU" sz="1100" b="1" dirty="0"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265" y="6158026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err="1">
                <a:solidFill>
                  <a:prstClr val="black"/>
                </a:solidFill>
              </a:rPr>
              <a:t>Плантарное</a:t>
            </a:r>
            <a:r>
              <a:rPr lang="ru-RU" sz="1000" b="1" dirty="0">
                <a:solidFill>
                  <a:prstClr val="black"/>
                </a:solidFill>
              </a:rPr>
              <a:t> сгибание + приведение + </a:t>
            </a:r>
            <a:r>
              <a:rPr lang="ru-RU" sz="1000" b="1" dirty="0" err="1">
                <a:solidFill>
                  <a:prstClr val="black"/>
                </a:solidFill>
              </a:rPr>
              <a:t>варус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84607" y="6227275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</a:rPr>
              <a:t>Дорсальное сгибание + отведение + </a:t>
            </a:r>
            <a:r>
              <a:rPr lang="ru-RU" sz="1000" dirty="0" err="1">
                <a:solidFill>
                  <a:prstClr val="black"/>
                </a:solidFill>
              </a:rPr>
              <a:t>вальгус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3475142"/>
            <a:ext cx="292918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56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200" b="1" dirty="0">
                <a:solidFill>
                  <a:prstClr val="black"/>
                </a:solidFill>
              </a:rPr>
              <a:t>Мобилизация в горизонтальной и вертикальной плоскостях</a:t>
            </a:r>
            <a:endParaRPr lang="ru-RU" sz="11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80413" y="6358081"/>
            <a:ext cx="1664238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000" b="1" dirty="0">
                <a:solidFill>
                  <a:prstClr val="black"/>
                </a:solidFill>
              </a:rPr>
              <a:t>Приведение с </a:t>
            </a:r>
            <a:r>
              <a:rPr lang="ru-RU" sz="1000" b="1" dirty="0" err="1">
                <a:solidFill>
                  <a:prstClr val="black"/>
                </a:solidFill>
              </a:rPr>
              <a:t>варусом</a:t>
            </a:r>
            <a:r>
              <a:rPr lang="ru-RU" sz="1000" b="1" dirty="0">
                <a:solidFill>
                  <a:prstClr val="black"/>
                </a:solidFill>
              </a:rPr>
              <a:t> 20°</a:t>
            </a:r>
            <a:endParaRPr lang="ru-RU" sz="11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95534" y="6275407"/>
            <a:ext cx="1657826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000" dirty="0">
                <a:solidFill>
                  <a:prstClr val="black"/>
                </a:solidFill>
              </a:rPr>
              <a:t>Отведение с </a:t>
            </a:r>
            <a:r>
              <a:rPr lang="ru-RU" sz="1000" dirty="0" err="1">
                <a:solidFill>
                  <a:prstClr val="black"/>
                </a:solidFill>
              </a:rPr>
              <a:t>вальгусом</a:t>
            </a:r>
            <a:r>
              <a:rPr lang="ru-RU" sz="1000" dirty="0">
                <a:solidFill>
                  <a:prstClr val="black"/>
                </a:solidFill>
              </a:rPr>
              <a:t> 20°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0" name="Рисунок 19" descr="5090_scheme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55" y="2276872"/>
            <a:ext cx="1510665" cy="874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52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b="1" i="1" dirty="0"/>
              <a:t>CPM-</a:t>
            </a:r>
            <a:r>
              <a:rPr lang="uk-UA" sz="4000" b="1" i="1" dirty="0" err="1"/>
              <a:t>устройство</a:t>
            </a:r>
            <a:r>
              <a:rPr lang="uk-UA" sz="4000" b="1" i="1" dirty="0"/>
              <a:t> для </a:t>
            </a:r>
            <a:r>
              <a:rPr lang="uk-UA" sz="4000" b="1" i="1" dirty="0" err="1"/>
              <a:t>тазобедренного</a:t>
            </a:r>
            <a:r>
              <a:rPr lang="uk-UA" sz="4000" b="1" i="1" dirty="0"/>
              <a:t> </a:t>
            </a:r>
            <a:r>
              <a:rPr lang="uk-UA" sz="4000" b="1" i="1" dirty="0" err="1"/>
              <a:t>сустава Kinetec™</a:t>
            </a:r>
            <a:r>
              <a:rPr lang="uk-UA" sz="4000" b="1" i="1" dirty="0"/>
              <a:t> 9081™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5" name="Рисунок 4" descr="9081_hyper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8" y="2132857"/>
            <a:ext cx="2692896" cy="137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Рисунок 20" descr="9081_hyp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0828"/>
            <a:ext cx="266716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9" descr="9081_hype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9081_abd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62" y="3941811"/>
            <a:ext cx="2698130" cy="242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9081_abd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906990"/>
            <a:ext cx="2880321" cy="2425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99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211960" cy="1143000"/>
          </a:xfrm>
        </p:spPr>
        <p:txBody>
          <a:bodyPr>
            <a:normAutofit/>
          </a:bodyPr>
          <a:lstStyle/>
          <a:p>
            <a:r>
              <a:rPr lang="uk-UA" sz="4800" b="1" i="1" dirty="0" smtClean="0"/>
              <a:t>Reo-Ambulator</a:t>
            </a:r>
            <a:endParaRPr lang="ru-RU" sz="4800" b="1" dirty="0"/>
          </a:p>
        </p:txBody>
      </p:sp>
      <p:pic>
        <p:nvPicPr>
          <p:cNvPr id="2054" name="Picture 6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715436" cy="5286388"/>
          </a:xfrm>
          <a:prstGeom prst="rect">
            <a:avLst/>
          </a:prstGeom>
          <a:noFill/>
        </p:spPr>
      </p:pic>
      <p:pic>
        <p:nvPicPr>
          <p:cNvPr id="5122" name="Picture 2" descr="РеоАмбулатор. Виртуальная сре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363"/>
            <a:ext cx="5027452" cy="176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Аппарат ARTROMOT®-K1 применяется для раннего и безболезненного восстановления подвижности тазобедренного и коленного суставов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www.mednt.ru/upload/iblock/4c7/4c740dac116d19253892d98816cb72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256584" cy="3291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014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3512"/>
            <a:ext cx="9001156" cy="11430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Kinetec</a:t>
            </a:r>
            <a:r>
              <a:rPr lang="en-US" sz="3600" b="1" dirty="0"/>
              <a:t> </a:t>
            </a:r>
            <a:r>
              <a:rPr lang="en-US" sz="3600" b="1" dirty="0" err="1"/>
              <a:t>Maestra</a:t>
            </a:r>
            <a:r>
              <a:rPr lang="en-US" sz="3600" b="1" dirty="0"/>
              <a:t> Hand &amp; Wrist CPM </a:t>
            </a:r>
            <a:r>
              <a:rPr lang="en-US" sz="3600" b="1" dirty="0" smtClean="0"/>
              <a:t>Machine</a:t>
            </a:r>
            <a:r>
              <a:rPr lang="uk-UA" sz="3600" dirty="0" smtClean="0"/>
              <a:t> - </a:t>
            </a:r>
            <a:r>
              <a:rPr lang="uk-UA" sz="3200" b="1" dirty="0" smtClean="0"/>
              <a:t>тренажер для пасивної розробки променево-зап'ясткового суглоба, суглобів кисті і пальців рук </a:t>
            </a:r>
            <a:endParaRPr 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42852"/>
          <a:ext cx="3357586" cy="4615006"/>
        </p:xfrm>
        <a:graphic>
          <a:graphicData uri="http://schemas.openxmlformats.org/drawingml/2006/table">
            <a:tbl>
              <a:tblPr/>
              <a:tblGrid>
                <a:gridCol w="3357586"/>
              </a:tblGrid>
              <a:tr h="60783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сгибание пальцев в кулак (ПФ-ПМФ-ДМФ) от -30º  до 225º 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947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отклонение кисти от -30º  до 60º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сгибание/разгибание кисти без ПФ от -30º  до 60º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сгибание/разгибание кисти с ПФ от -50º до 140º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пронация/супинация от -90º до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90º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783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противопоставление большого пальца от 0º до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180º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68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избирательная мобилизация ДМФ суставов от 0º  до 70º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сгибание в ПМФ и ДМФ суставах от 0º до 180º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сгибание в ПФ суставе от 0º до 90º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4" name="Рисунок 9" descr="http://www.ckbvl.com/images/passiv13_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85728"/>
            <a:ext cx="2643206" cy="2214578"/>
          </a:xfrm>
          <a:prstGeom prst="rect">
            <a:avLst/>
          </a:prstGeom>
          <a:noFill/>
        </p:spPr>
      </p:pic>
      <p:pic>
        <p:nvPicPr>
          <p:cNvPr id="5123" name="Рисунок 10" descr="http://www.ckbvl.com/images/passive12_H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28"/>
            <a:ext cx="2571768" cy="2214578"/>
          </a:xfrm>
          <a:prstGeom prst="rect">
            <a:avLst/>
          </a:prstGeom>
          <a:noFill/>
        </p:spPr>
      </p:pic>
      <p:pic>
        <p:nvPicPr>
          <p:cNvPr id="5122" name="Рисунок 11" descr="http://www.ckbvl.com/images/passiv14_H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643182"/>
            <a:ext cx="2643206" cy="2000264"/>
          </a:xfrm>
          <a:prstGeom prst="rect">
            <a:avLst/>
          </a:prstGeom>
          <a:noFill/>
        </p:spPr>
      </p:pic>
      <p:pic>
        <p:nvPicPr>
          <p:cNvPr id="5121" name="Рисунок 12" descr="http://www.ckbvl.com/images/passiv15_H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643182"/>
            <a:ext cx="257176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i="1" dirty="0" err="1"/>
              <a:t>Портативное</a:t>
            </a:r>
            <a:r>
              <a:rPr lang="uk-UA" sz="3600" b="1" i="1" dirty="0"/>
              <a:t> CPM-</a:t>
            </a:r>
            <a:r>
              <a:rPr lang="uk-UA" sz="3600" b="1" i="1" dirty="0" err="1"/>
              <a:t>устройство</a:t>
            </a:r>
            <a:r>
              <a:rPr lang="uk-UA" sz="3600" b="1" i="1" dirty="0"/>
              <a:t> для кисти и </a:t>
            </a:r>
            <a:r>
              <a:rPr lang="uk-UA" sz="3600" b="1" i="1" dirty="0" err="1"/>
              <a:t>запястья Kinetec</a:t>
            </a:r>
            <a:r>
              <a:rPr lang="uk-UA" sz="3600" b="1" i="1" dirty="0"/>
              <a:t>™ </a:t>
            </a:r>
            <a:r>
              <a:rPr lang="uk-UA" sz="3600" b="1" i="1" dirty="0" err="1"/>
              <a:t>Maestra</a:t>
            </a:r>
            <a:r>
              <a:rPr lang="uk-UA" sz="3600" b="1" i="1" dirty="0"/>
              <a:t> </a:t>
            </a:r>
            <a:r>
              <a:rPr lang="uk-UA" sz="3600" b="1" i="1" dirty="0" err="1"/>
              <a:t>Portable</a:t>
            </a:r>
            <a:r>
              <a:rPr lang="uk-UA" sz="3600" dirty="0"/>
              <a:t>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" name="Рисунок 2" descr="Maestra Portab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76" y="4941168"/>
            <a:ext cx="2149896" cy="16561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578613"/>
              </p:ext>
            </p:extLst>
          </p:nvPr>
        </p:nvGraphicFramePr>
        <p:xfrm>
          <a:off x="2054287" y="1504291"/>
          <a:ext cx="4680520" cy="4896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0260"/>
                <a:gridCol w="2340260"/>
              </a:tblGrid>
              <a:tr h="1632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1. Сгибание пальцев в кулак (МСР-РІР-DIP): от -15° до 270°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1632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2. Движение вовнутрь-: от 0° до 180°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1632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3. Движение вовнутрь+: от 0° до 90°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pic>
        <p:nvPicPr>
          <p:cNvPr id="2051" name="Рисунок 25" descr="MaestraPor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47714"/>
            <a:ext cx="2616293" cy="159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24" descr="MaestraPort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41168"/>
            <a:ext cx="263085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23" descr="MaestraPort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73751"/>
            <a:ext cx="2625080" cy="18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79912" y="1196752"/>
            <a:ext cx="28906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200" b="1" i="0" u="none" strike="noStrike" cap="none" normalizeH="0" baseline="0" dirty="0" smtClean="0">
                <a:ln>
                  <a:noFill/>
                </a:ln>
                <a:solidFill>
                  <a:srgbClr val="2AD44C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ОБЪЁМ ДВИЖЕНИЙ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54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Rejoint</a:t>
            </a:r>
            <a:r>
              <a:rPr lang="ru-RU" dirty="0"/>
              <a:t> – тренажёр для развития моторики пальцев руки </a:t>
            </a:r>
            <a:endParaRPr lang="ru-RU" b="1" dirty="0"/>
          </a:p>
        </p:txBody>
      </p:sp>
      <p:pic>
        <p:nvPicPr>
          <p:cNvPr id="4" name="Рисунок 3" descr="Rejoi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05" y="1616075"/>
            <a:ext cx="5152390" cy="362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806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ARTROMOT H </a:t>
            </a:r>
            <a:r>
              <a:rPr lang="en-US" sz="4000" b="1" dirty="0" smtClean="0"/>
              <a:t>- </a:t>
            </a:r>
            <a:r>
              <a:rPr lang="ru-RU" sz="4000" b="1" dirty="0" smtClean="0"/>
              <a:t>аппарат </a:t>
            </a:r>
            <a:r>
              <a:rPr lang="ru-RU" sz="4000" b="1" dirty="0"/>
              <a:t>пассивной продолжительной разработки лучезапястного сустава.</a:t>
            </a:r>
            <a:br>
              <a:rPr lang="ru-RU" sz="4000" b="1" dirty="0"/>
            </a:br>
            <a:endParaRPr lang="ru-RU" sz="4000" dirty="0"/>
          </a:p>
        </p:txBody>
      </p:sp>
      <p:pic>
        <p:nvPicPr>
          <p:cNvPr id="4" name="Рисунок 3" descr="http://www.mednt.ru/upload/iblock/b6c/b6c2774c902185cd445fe63038dc84e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52839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770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ARTROMOT S3/ S3 </a:t>
            </a:r>
            <a:r>
              <a:rPr lang="ru-RU" dirty="0" err="1"/>
              <a:t>Comfort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b="1" dirty="0" smtClean="0"/>
              <a:t>аппарат </a:t>
            </a:r>
            <a:r>
              <a:rPr lang="ru-RU" b="1" dirty="0"/>
              <a:t>пассивной продолжительной разработки плечевого сустава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 descr="http://www.mednt.ru/upload/iblock/0d0/0d005b2a41aed4cf90f6cb979fc8434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3"/>
            <a:ext cx="3816423" cy="4126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054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ARTROMOT Е2/ E2 </a:t>
            </a:r>
            <a:r>
              <a:rPr lang="ru-RU" sz="4000" dirty="0" err="1"/>
              <a:t>compact</a:t>
            </a:r>
            <a:r>
              <a:rPr lang="ru-RU" sz="4000" dirty="0"/>
              <a:t> </a:t>
            </a:r>
            <a:r>
              <a:rPr lang="ru-RU" sz="4000" b="1" dirty="0"/>
              <a:t>Аппарат пассивной продолжительной разработки локтевого сустава.</a:t>
            </a:r>
            <a:br>
              <a:rPr lang="ru-RU" sz="4000" b="1" dirty="0"/>
            </a:br>
            <a:endParaRPr lang="ru-RU" sz="4000" dirty="0"/>
          </a:p>
        </p:txBody>
      </p:sp>
      <p:pic>
        <p:nvPicPr>
          <p:cNvPr id="4" name="Рисунок 3" descr="http://www.mednt.ru/upload/iblock/d24/d24051368b3afdec5fd6aa7c7e70cb59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4248472" cy="3678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831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Autofit/>
          </a:bodyPr>
          <a:lstStyle/>
          <a:p>
            <a:pPr fontAlgn="base"/>
            <a:r>
              <a:rPr lang="ru-RU" sz="3600" dirty="0"/>
              <a:t>Аппарат для роботизированной механотерапии верхних конечностей </a:t>
            </a:r>
            <a:r>
              <a:rPr lang="ru-RU" sz="3600" dirty="0" err="1"/>
              <a:t>Flex</a:t>
            </a:r>
            <a:r>
              <a:rPr lang="ru-RU" sz="3600" dirty="0"/>
              <a:t> 05 </a:t>
            </a:r>
            <a:br>
              <a:rPr lang="ru-RU" sz="3600" dirty="0"/>
            </a:br>
            <a:r>
              <a:rPr lang="ru-RU" sz="3600" dirty="0"/>
              <a:t>для лучезапястного сустава.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47251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 </a:t>
            </a:r>
          </a:p>
        </p:txBody>
      </p:sp>
      <p:pic>
        <p:nvPicPr>
          <p:cNvPr id="4" name="Рисунок 3" descr="Ормед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40871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410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ARTROMOT®-F (АРТРОМОТ Ф) представляет собой инновационный механотерапевтический прибор для разработки суставов кисти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Рисунок 3" descr="http://www.mednt.ru/upload/iblock/9c5/9c559b8a037698563c987b3907e7947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504056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295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i="1" dirty="0" smtClean="0"/>
              <a:t>Адаптивні реабілітаційні технології</a:t>
            </a:r>
            <a:endParaRPr lang="ru-RU" sz="4800" dirty="0"/>
          </a:p>
        </p:txBody>
      </p:sp>
      <p:pic>
        <p:nvPicPr>
          <p:cNvPr id="2" name="Picture 2" descr="rewa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50072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42976" y="5929330"/>
            <a:ext cx="7040517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Апарат для ходьби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Екзоскелет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Ревок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171575"/>
            <a:ext cx="6072230" cy="5686425"/>
          </a:xfrm>
          <a:prstGeom prst="rect">
            <a:avLst/>
          </a:prstGeom>
          <a:noFill/>
        </p:spPr>
      </p:pic>
      <p:pic>
        <p:nvPicPr>
          <p:cNvPr id="3076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cy;&amp;ncy;&amp;acy;&amp;mcy;&amp;iukcy;&amp;chcy;&amp;ncy;&amp;icy;&amp;jcy; &amp;pcy;&amp;acy;&amp;rcy;&amp;acy;&amp;pcy;&amp;ocy;&amp;dcy;&amp;iukcy;&amp;ucy;&amp;mcy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500174"/>
            <a:ext cx="2214546" cy="25003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0"/>
            <a:ext cx="5786446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Динамічний </a:t>
            </a:r>
            <a:r>
              <a:rPr lang="uk-UA" b="1" i="1" dirty="0" err="1" smtClean="0"/>
              <a:t>параподіум</a:t>
            </a:r>
            <a:r>
              <a:rPr lang="uk-UA" b="1" dirty="0" smtClean="0"/>
              <a:t> </a:t>
            </a:r>
            <a:endParaRPr lang="ru-RU" b="1" dirty="0"/>
          </a:p>
        </p:txBody>
      </p:sp>
      <p:pic>
        <p:nvPicPr>
          <p:cNvPr id="3074" name="Picture 2" descr="&amp;Kcy;&amp;acy;&amp;rcy;&amp;tcy;&amp;icy;&amp;ncy;&amp;kcy;&amp;icy; &amp;pcy;&amp;ocy; &amp;zcy;&amp;acy;&amp;pcy;&amp;rcy;&amp;ocy;&amp;scy;&amp;ucy; &amp;Dcy;&amp;icy;&amp;ncy;&amp;acy;&amp;mcy;&amp;iukcy;&amp;chcy;&amp;ncy;&amp;icy;&amp;jcy; &amp;pcy;&amp;acy;&amp;rcy;&amp;acy;&amp;pcy;&amp;ocy;&amp;dcy;&amp;iukcy;&amp;ucy;&amp;mcy; (&amp;Dcy;&amp;Pcy;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265482"/>
            <a:ext cx="2714644" cy="359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8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2833688"/>
            <a:ext cx="5905500" cy="590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2833688"/>
            <a:ext cx="5905500" cy="590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2833688"/>
            <a:ext cx="5905500" cy="590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cy;&amp;ncy;&amp;acy;&amp;mcy;&amp;iukcy;&amp;chcy;&amp;ncy;&amp;icy;&amp;jcy; &amp;pcy;&amp;acy;&amp;rcy;&amp;acy;&amp;pcy;&amp;ocy;&amp;dcy;&amp;iukcy;&amp;ucy;&amp;mcy;&quot;"/>
          <p:cNvSpPr>
            <a:spLocks noChangeAspect="1" noChangeArrowheads="1"/>
          </p:cNvSpPr>
          <p:nvPr/>
        </p:nvSpPr>
        <p:spPr bwMode="auto">
          <a:xfrm>
            <a:off x="155575" y="-884238"/>
            <a:ext cx="57150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cy;&amp;ncy;&amp;acy;&amp;mcy;&amp;iukcy;&amp;chcy;&amp;ncy;&amp;icy;&amp;jcy; &amp;pcy;&amp;acy;&amp;rcy;&amp;acy;&amp;pcy;&amp;ocy;&amp;dcy;&amp;iukcy;&amp;ucy;&amp;mcy;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6"/>
            <a:ext cx="2928926" cy="3286124"/>
          </a:xfrm>
          <a:prstGeom prst="rect">
            <a:avLst/>
          </a:prstGeom>
          <a:noFill/>
        </p:spPr>
      </p:pic>
      <p:pic>
        <p:nvPicPr>
          <p:cNvPr id="3090" name="Picture 18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428992" cy="3429000"/>
          </a:xfrm>
          <a:prstGeom prst="rect">
            <a:avLst/>
          </a:prstGeom>
          <a:noFill/>
        </p:spPr>
      </p:pic>
      <p:sp>
        <p:nvSpPr>
          <p:cNvPr id="3096" name="AutoShape 24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2560638"/>
            <a:ext cx="5267325" cy="534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8" name="Picture 26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4214818"/>
            <a:ext cx="1514475" cy="245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Апарат </a:t>
            </a:r>
            <a:r>
              <a:rPr lang="uk-UA" b="1" dirty="0" err="1" smtClean="0"/>
              <a:t>Ness</a:t>
            </a:r>
            <a:r>
              <a:rPr lang="uk-UA" b="1" dirty="0" smtClean="0"/>
              <a:t> L300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&amp;Kcy;&amp;acy;&amp;rcy;&amp;tcy;&amp;icy;&amp;ncy;&amp;kcy;&amp;icy; &amp;pcy;&amp;ocy; &amp;zcy;&amp;acy;&amp;pcy;&amp;rcy;&amp;ocy;&amp;scy;&amp;ucy; &amp;Acy;&amp;pcy;&amp;pcy;&amp;acy;&amp;rcy;&amp;acy;&amp;tcy; Ness L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7866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/>
              <a:t>Апарат </a:t>
            </a:r>
            <a:r>
              <a:rPr lang="uk-UA" b="1" dirty="0" err="1" smtClean="0"/>
              <a:t>Ness</a:t>
            </a:r>
            <a:r>
              <a:rPr lang="uk-UA" b="1" dirty="0" smtClean="0"/>
              <a:t> H200</a:t>
            </a:r>
            <a:endParaRPr lang="ru-RU" dirty="0"/>
          </a:p>
        </p:txBody>
      </p:sp>
      <p:pic>
        <p:nvPicPr>
          <p:cNvPr id="32770" name="Picture 2" descr="&amp;Kcy;&amp;acy;&amp;rcy;&amp;tcy;&amp;icy;&amp;ncy;&amp;kcy;&amp;icy; &amp;pcy;&amp;ocy; &amp;zcy;&amp;acy;&amp;pcy;&amp;rcy;&amp;ocy;&amp;scy;&amp;ucy; &amp;Acy;&amp;pcy;&amp;pcy;&amp;acy;&amp;rcy;&amp;acy;&amp;tcy; Ness H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85804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/>
          <a:lstStyle/>
          <a:p>
            <a:r>
              <a:rPr lang="uk-UA" b="1" i="1" dirty="0" err="1" smtClean="0"/>
              <a:t>Head</a:t>
            </a:r>
            <a:r>
              <a:rPr lang="uk-UA" b="1" i="1" dirty="0" smtClean="0"/>
              <a:t> </a:t>
            </a:r>
            <a:r>
              <a:rPr lang="uk-UA" b="1" i="1" dirty="0" err="1" smtClean="0"/>
              <a:t>or</a:t>
            </a:r>
            <a:r>
              <a:rPr lang="uk-UA" b="1" i="1" dirty="0" smtClean="0"/>
              <a:t> </a:t>
            </a:r>
            <a:r>
              <a:rPr lang="uk-UA" b="1" i="1" dirty="0" err="1" smtClean="0"/>
              <a:t>Eye</a:t>
            </a:r>
            <a:r>
              <a:rPr lang="uk-UA" b="1" i="1" dirty="0" smtClean="0"/>
              <a:t> </a:t>
            </a:r>
            <a:r>
              <a:rPr lang="uk-UA" b="1" i="1" dirty="0" err="1" smtClean="0"/>
              <a:t>Control</a:t>
            </a:r>
            <a:r>
              <a:rPr lang="uk-UA" b="1" i="1" dirty="0" smtClean="0"/>
              <a:t> Mouse</a:t>
            </a:r>
            <a:endParaRPr lang="ru-RU" b="1" dirty="0"/>
          </a:p>
        </p:txBody>
      </p:sp>
      <p:pic>
        <p:nvPicPr>
          <p:cNvPr id="33794" name="Picture 2" descr="&amp;Kcy;&amp;acy;&amp;rcy;&amp;tcy;&amp;icy;&amp;ncy;&amp;kcy;&amp;icy; &amp;pcy;&amp;ocy; &amp;zcy;&amp;acy;&amp;pcy;&amp;rcy;&amp;ocy;&amp;scy;&amp;ucy; Head or Eye Control M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04"/>
            <a:ext cx="39290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389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/>
              <a:t>Armon</a:t>
            </a:r>
            <a:r>
              <a:rPr lang="en-US" b="1" dirty="0"/>
              <a:t> </a:t>
            </a:r>
            <a:r>
              <a:rPr lang="en-US" b="1" dirty="0" err="1" smtClean="0"/>
              <a:t>Elemento</a:t>
            </a:r>
            <a:endParaRPr lang="ru-RU" b="1" dirty="0"/>
          </a:p>
        </p:txBody>
      </p:sp>
      <p:pic>
        <p:nvPicPr>
          <p:cNvPr id="1026" name="Picture 2" descr="elemen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" y="1052736"/>
            <a:ext cx="9141621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6651" y="3429000"/>
            <a:ext cx="3550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/>
              <a:t>Armon</a:t>
            </a:r>
            <a:r>
              <a:rPr lang="en-US" sz="4800" b="1" dirty="0"/>
              <a:t> </a:t>
            </a:r>
            <a:r>
              <a:rPr lang="en-US" sz="4800" b="1" dirty="0" err="1"/>
              <a:t>Edero</a:t>
            </a:r>
            <a:endParaRPr lang="en-US" sz="4800" b="1" dirty="0"/>
          </a:p>
        </p:txBody>
      </p:sp>
      <p:pic>
        <p:nvPicPr>
          <p:cNvPr id="1028" name="Picture 4" descr="Ð­Ð´ÐµÑÐ¾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1" y="4581128"/>
            <a:ext cx="9153371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57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191" y="0"/>
            <a:ext cx="8229600" cy="836712"/>
          </a:xfrm>
        </p:spPr>
        <p:txBody>
          <a:bodyPr>
            <a:normAutofit/>
          </a:bodyPr>
          <a:lstStyle/>
          <a:p>
            <a:r>
              <a:rPr lang="en-US" b="1" dirty="0" err="1"/>
              <a:t>Armon</a:t>
            </a:r>
            <a:r>
              <a:rPr lang="en-US" b="1" dirty="0"/>
              <a:t> </a:t>
            </a:r>
            <a:r>
              <a:rPr lang="en-US" b="1" dirty="0" err="1" smtClean="0"/>
              <a:t>Pura</a:t>
            </a:r>
            <a:endParaRPr lang="ru-RU" b="1" dirty="0"/>
          </a:p>
        </p:txBody>
      </p:sp>
      <p:pic>
        <p:nvPicPr>
          <p:cNvPr id="2050" name="Picture 2" descr="p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17" y="1124744"/>
            <a:ext cx="9172017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3573016"/>
            <a:ext cx="3117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err="1"/>
              <a:t>Armon</a:t>
            </a:r>
            <a:r>
              <a:rPr lang="uk-UA" sz="4000" b="1" dirty="0"/>
              <a:t> </a:t>
            </a:r>
            <a:r>
              <a:rPr lang="uk-UA" sz="4000" b="1" dirty="0" err="1"/>
              <a:t>Ayura</a:t>
            </a:r>
            <a:r>
              <a:rPr lang="uk-UA" sz="4000" dirty="0"/>
              <a:t> </a:t>
            </a:r>
            <a:endParaRPr lang="ru-RU" sz="4000" dirty="0"/>
          </a:p>
        </p:txBody>
      </p:sp>
      <p:pic>
        <p:nvPicPr>
          <p:cNvPr id="2052" name="Picture 4" descr="Ð°Ð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0" y="4314309"/>
            <a:ext cx="9172017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03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r>
              <a:rPr lang="uk-UA" b="1" dirty="0" smtClean="0"/>
              <a:t>Ортопедичні апарати - </a:t>
            </a:r>
            <a:r>
              <a:rPr lang="uk-UA" b="1" dirty="0" err="1" smtClean="0"/>
              <a:t>ортези</a:t>
            </a:r>
            <a:endParaRPr lang="ru-RU" dirty="0"/>
          </a:p>
        </p:txBody>
      </p:sp>
      <p:pic>
        <p:nvPicPr>
          <p:cNvPr id="34818" name="Picture 2" descr="&amp;Kcy;&amp;acy;&amp;rcy;&amp;tcy;&amp;icy;&amp;ncy;&amp;kcy;&amp;icy; &amp;pcy;&amp;ocy; &amp;zcy;&amp;acy;&amp;pcy;&amp;rcy;&amp;ocy;&amp;scy;&amp;ucy; &amp;ocy;&amp;rcy;&amp;tcy;&amp;iecy;&amp;z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37862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&amp;Kcy;&amp;acy;&amp;rcy;&amp;tcy;&amp;icy;&amp;ncy;&amp;kcy;&amp;icy; &amp;pcy;&amp;ocy; &amp;zcy;&amp;acy;&amp;pcy;&amp;rcy;&amp;ocy;&amp;scy;&amp;ucy; &amp;ocy;&amp;rcy;&amp;tcy;&amp;iecy;&amp;z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28"/>
            <a:ext cx="41434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Біонічні протези</a:t>
            </a:r>
            <a:r>
              <a:rPr lang="uk-UA" sz="5400" dirty="0" smtClean="0">
                <a:latin typeface="Arial" pitchFamily="34" charset="0"/>
              </a:rPr>
              <a:t/>
            </a:r>
            <a:br>
              <a:rPr lang="uk-UA" sz="5400" dirty="0" smtClean="0">
                <a:latin typeface="Arial" pitchFamily="34" charset="0"/>
              </a:rPr>
            </a:br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2" name="Picture 2" descr="&amp;Kcy;&amp;acy;&amp;rcy;&amp;tcy;&amp;icy;&amp;ncy;&amp;kcy;&amp;icy; &amp;pcy;&amp;ocy; &amp;zcy;&amp;acy;&amp;pcy;&amp;rcy;&amp;ocy;&amp;scy;&amp;ucy; &amp;bcy;&amp;iukcy;&amp;ocy;&amp;ncy;&amp;iukcy;&amp;chcy;&amp;ncy;&amp;iukcy; &amp;pcy;&amp;rcy;&amp;ocy;&amp;tcy;&amp;iecy;&amp;z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528641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&amp;Kcy;&amp;acy;&amp;rcy;&amp;tcy;&amp;icy;&amp;ncy;&amp;kcy;&amp;icy; &amp;pcy;&amp;ocy; &amp;zcy;&amp;acy;&amp;pcy;&amp;rcy;&amp;ocy;&amp;scy;&amp;ucy; &amp;bcy;&amp;iukcy;&amp;ocy;&amp;ncy;&amp;iukcy;&amp;chcy;&amp;ncy;&amp;iukcy; &amp;pcy;&amp;rcy;&amp;ocy;&amp;tcy;&amp;iecy;&amp;z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472" y="1000108"/>
            <a:ext cx="4000528" cy="39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Электрические р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9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Спеціалізована </a:t>
            </a:r>
            <a:r>
              <a:rPr lang="uk-UA" i="1" dirty="0" err="1" smtClean="0"/>
              <a:t>антигравітаційна</a:t>
            </a:r>
            <a:r>
              <a:rPr lang="uk-UA" i="1" dirty="0" smtClean="0"/>
              <a:t> бігова доріжка Anti- </a:t>
            </a:r>
            <a:r>
              <a:rPr lang="uk-UA" i="1" dirty="0" err="1" smtClean="0"/>
              <a:t>Gravity</a:t>
            </a:r>
            <a:r>
              <a:rPr lang="uk-UA" i="1" dirty="0" smtClean="0"/>
              <a:t> </a:t>
            </a:r>
            <a:r>
              <a:rPr lang="uk-UA" i="1" dirty="0" err="1" smtClean="0"/>
              <a:t>Treadmill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098" name="Picture 2" descr="&amp;Kcy;&amp;acy;&amp;rcy;&amp;tcy;&amp;icy;&amp;ncy;&amp;kcy;&amp;icy; &amp;pcy;&amp;ocy; &amp;zcy;&amp;acy;&amp;pcy;&amp;rcy;&amp;ocy;&amp;scy;&amp;ucy; alterg anti-gravity treadm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143248"/>
            <a:ext cx="2973391" cy="350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Anti- Gravity Treadmill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3857620" cy="3643314"/>
          </a:xfrm>
          <a:prstGeom prst="rect">
            <a:avLst/>
          </a:prstGeom>
          <a:noFill/>
        </p:spPr>
      </p:pic>
      <p:pic>
        <p:nvPicPr>
          <p:cNvPr id="4102" name="Picture 6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71612"/>
            <a:ext cx="2990851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/>
              <a:t>Апарат </a:t>
            </a:r>
            <a:r>
              <a:rPr lang="uk-UA" sz="5400" b="1" i="1" dirty="0" err="1" smtClean="0"/>
              <a:t>Stabilograph</a:t>
            </a:r>
            <a:endParaRPr lang="ru-RU" sz="5400" b="1" dirty="0"/>
          </a:p>
        </p:txBody>
      </p:sp>
      <p:sp>
        <p:nvSpPr>
          <p:cNvPr id="5124" name="AutoShap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Stabilograph&quot;"/>
          <p:cNvSpPr>
            <a:spLocks noChangeAspect="1" noChangeArrowheads="1"/>
          </p:cNvSpPr>
          <p:nvPr/>
        </p:nvSpPr>
        <p:spPr bwMode="auto">
          <a:xfrm>
            <a:off x="155575" y="-1736725"/>
            <a:ext cx="2705100" cy="3629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2833688"/>
            <a:ext cx="4276725" cy="590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5715000" cy="5715000"/>
          </a:xfrm>
          <a:prstGeom prst="rect">
            <a:avLst/>
          </a:prstGeom>
          <a:noFill/>
        </p:spPr>
      </p:pic>
      <p:sp>
        <p:nvSpPr>
          <p:cNvPr id="5130" name="AutoShape 10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2095500"/>
            <a:ext cx="4314825" cy="4371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2095500"/>
            <a:ext cx="4314825" cy="4371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2833688"/>
            <a:ext cx="4276725" cy="590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Stabilograph&quot;"/>
          <p:cNvSpPr>
            <a:spLocks noChangeAspect="1" noChangeArrowheads="1"/>
          </p:cNvSpPr>
          <p:nvPr/>
        </p:nvSpPr>
        <p:spPr bwMode="auto">
          <a:xfrm>
            <a:off x="155575" y="-1736725"/>
            <a:ext cx="2705100" cy="3629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8" name="AutoShape 18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2833688"/>
            <a:ext cx="4276725" cy="590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40" name="Picture 20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1"/>
            <a:ext cx="4714876" cy="4857760"/>
          </a:xfrm>
          <a:prstGeom prst="rect">
            <a:avLst/>
          </a:prstGeom>
          <a:noFill/>
        </p:spPr>
      </p:pic>
      <p:sp>
        <p:nvSpPr>
          <p:cNvPr id="5142" name="AutoShape 22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2095500"/>
            <a:ext cx="4314825" cy="4371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uk-UA" b="1" i="1" dirty="0" smtClean="0"/>
              <a:t>Тренажер «Баланс-тренер»</a:t>
            </a:r>
            <a:r>
              <a:rPr lang="uk-UA" b="1" dirty="0" smtClean="0"/>
              <a:t> </a:t>
            </a:r>
            <a:endParaRPr lang="ru-RU" b="1" dirty="0"/>
          </a:p>
        </p:txBody>
      </p:sp>
      <p:pic>
        <p:nvPicPr>
          <p:cNvPr id="12290" name="Picture 2" descr="&amp;Kcy;&amp;acy;&amp;rcy;&amp;tcy;&amp;icy;&amp;ncy;&amp;kcy;&amp;icy; &amp;pcy;&amp;ocy; &amp;zcy;&amp;acy;&amp;pcy;&amp;rcy;&amp;ocy;&amp;scy;&amp;ucy; &amp;Tcy;&amp;rcy;&amp;iecy;&amp;ncy;&amp;acy;&amp;zhcy;&amp;iecy;&amp;rcy; «&amp;Bcy;&amp;acy;&amp;lcy;&amp;acy;&amp;ncy;&amp;scy;-&amp;tcy;&amp;rcy;&amp;iecy;&amp;ncy;&amp;iecy;&amp;rcy;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500306"/>
            <a:ext cx="29289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33625"/>
            <a:ext cx="581025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b="1" i="1" dirty="0" smtClean="0"/>
              <a:t>Система</a:t>
            </a:r>
            <a:r>
              <a:rPr lang="uk-UA" i="1" dirty="0" smtClean="0"/>
              <a:t> </a:t>
            </a:r>
            <a:r>
              <a:rPr lang="uk-UA" b="1" i="1" dirty="0" smtClean="0"/>
              <a:t>Re-Step</a:t>
            </a:r>
            <a:r>
              <a:rPr lang="uk-UA" b="1" dirty="0" smtClean="0"/>
              <a:t> </a:t>
            </a:r>
            <a:endParaRPr lang="ru-RU" b="1" dirty="0"/>
          </a:p>
        </p:txBody>
      </p:sp>
      <p:pic>
        <p:nvPicPr>
          <p:cNvPr id="6146" name="Picture 2" descr="rest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928670"/>
            <a:ext cx="4500594" cy="293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scy;&amp;tcy;&amp;iecy;&amp;mcy;&amp;acy; Re-Step&quot;"/>
          <p:cNvSpPr>
            <a:spLocks noChangeAspect="1" noChangeArrowheads="1"/>
          </p:cNvSpPr>
          <p:nvPr/>
        </p:nvSpPr>
        <p:spPr bwMode="auto">
          <a:xfrm>
            <a:off x="155575" y="-1531938"/>
            <a:ext cx="5619750" cy="3200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scy;&amp;tcy;&amp;iecy;&amp;mcy;&amp;acy; Re-Step&quot;"/>
          <p:cNvSpPr>
            <a:spLocks noChangeAspect="1" noChangeArrowheads="1"/>
          </p:cNvSpPr>
          <p:nvPr/>
        </p:nvSpPr>
        <p:spPr bwMode="auto">
          <a:xfrm>
            <a:off x="155575" y="-1531938"/>
            <a:ext cx="5619750" cy="3200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214686"/>
            <a:ext cx="8692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i="1" dirty="0" smtClean="0"/>
              <a:t>Технологія </a:t>
            </a:r>
            <a:r>
              <a:rPr lang="uk-UA" sz="3600" b="1" i="1" dirty="0" err="1" smtClean="0"/>
              <a:t>Smart</a:t>
            </a:r>
            <a:r>
              <a:rPr lang="uk-UA" sz="3600" b="1" i="1" dirty="0" smtClean="0"/>
              <a:t> </a:t>
            </a:r>
            <a:r>
              <a:rPr lang="uk-UA" sz="3600" b="1" i="1" dirty="0" err="1" smtClean="0"/>
              <a:t>step</a:t>
            </a:r>
            <a:r>
              <a:rPr lang="uk-UA" sz="3600" b="1" dirty="0" smtClean="0"/>
              <a:t> («розумна устілка») </a:t>
            </a:r>
            <a:endParaRPr lang="ru-RU" sz="3600" b="1" dirty="0"/>
          </a:p>
        </p:txBody>
      </p:sp>
      <p:pic>
        <p:nvPicPr>
          <p:cNvPr id="7" name="Picture 2" descr="&amp;Kcy;&amp;acy;&amp;rcy;&amp;tcy;&amp;icy;&amp;ncy;&amp;kcy;&amp;icy; &amp;pcy;&amp;ocy; &amp;zcy;&amp;acy;&amp;pcy;&amp;rcy;&amp;ocy;&amp;scy;&amp;ucy; Smart step («&amp;rcy;&amp;ocy;&amp;zcy;&amp;ucy;&amp;mcy;&amp;ncy;&amp;acy; &amp;ucy;&amp;scy;&amp;tcy;&amp;iukcy;&amp;lcy;&amp;kcy;&amp;acy;»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929066"/>
            <a:ext cx="4214842" cy="264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6715172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Імітатор опорного навантаження «</a:t>
            </a:r>
            <a:r>
              <a:rPr lang="uk-UA" b="1" i="1" dirty="0" err="1" smtClean="0"/>
              <a:t>Корвіт</a:t>
            </a:r>
            <a:r>
              <a:rPr lang="uk-UA" b="1" i="1" dirty="0" smtClean="0"/>
              <a:t>»</a:t>
            </a:r>
            <a:endParaRPr lang="ru-RU" b="1" dirty="0"/>
          </a:p>
        </p:txBody>
      </p:sp>
      <p:pic>
        <p:nvPicPr>
          <p:cNvPr id="8194" name="Picture 2" descr="&amp;Kcy;&amp;acy;&amp;rcy;&amp;tcy;&amp;icy;&amp;ncy;&amp;kcy;&amp;icy; &amp;pcy;&amp;ocy; &amp;zcy;&amp;acy;&amp;pcy;&amp;rcy;&amp;ocy;&amp;scy;&amp;ucy; &amp;icy;&amp;mcy;&amp;icy;&amp;tcy;&amp;acy;&amp;tcy;&amp;ocy;&amp;rcy; &amp;ocy;&amp;pcy;&amp;ocy;&amp;rcy;&amp;ncy;&amp;ocy;&amp;jcy; &amp;ncy;&amp;acy;&amp;gcy;&amp;rcy;&amp;ucy;&amp;zcy;&amp;kcy;&amp;icy; «&amp;Kcy;&amp;ocy;&amp;rcy;&amp;vcy;&amp;icy;&amp;tcy;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429132"/>
            <a:ext cx="3214677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Iukcy;&amp;mcy;&amp;iukcy;&amp;tcy;&amp;acy;&amp;tcy;&amp;ocy;&amp;rcy; &amp;ocy;&amp;pcy;&amp;ocy;&amp;rcy;&amp;ncy;&amp;ocy;&amp;gcy;&amp;ocy; &amp;ncy;&amp;acy;&amp;vcy;&amp;acy;&amp;ncy;&amp;tcy;&amp;acy;&amp;zhcy;&amp;iecy;&amp;ncy;&amp;ncy;&amp;yacy; «&amp;Kcy;&amp;ocy;&amp;rcy;&amp;vcy;&amp;iukcy;&amp;tcy;».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857364"/>
            <a:ext cx="4857752" cy="5000636"/>
          </a:xfrm>
          <a:prstGeom prst="rect">
            <a:avLst/>
          </a:prstGeom>
          <a:noFill/>
        </p:spPr>
      </p:pic>
      <p:pic>
        <p:nvPicPr>
          <p:cNvPr id="8200" name="Picture 8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4286248" cy="2714644"/>
          </a:xfrm>
          <a:prstGeom prst="rect">
            <a:avLst/>
          </a:prstGeom>
          <a:noFill/>
        </p:spPr>
      </p:pic>
      <p:sp>
        <p:nvSpPr>
          <p:cNvPr id="8202" name="AutoShape 10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Iukcy;&amp;mcy;&amp;iukcy;&amp;tcy;&amp;acy;&amp;tcy;&amp;ocy;&amp;rcy; &amp;ocy;&amp;pcy;&amp;ocy;&amp;rcy;&amp;ncy;&amp;ocy;&amp;gcy;&amp;ocy; &amp;ncy;&amp;acy;&amp;vcy;&amp;acy;&amp;ncy;&amp;tcy;&amp;acy;&amp;zhcy;&amp;iecy;&amp;ncy;&amp;ncy;&amp;yacy; «&amp;Kcy;&amp;ocy;&amp;rcy;&amp;vcy;&amp;iukcy;&amp;tcy;».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Iukcy;&amp;mcy;&amp;iukcy;&amp;tcy;&amp;acy;&amp;tcy;&amp;ocy;&amp;rcy; &amp;ocy;&amp;pcy;&amp;ocy;&amp;rcy;&amp;ncy;&amp;ocy;&amp;gcy;&amp;ocy; &amp;ncy;&amp;acy;&amp;vcy;&amp;acy;&amp;ncy;&amp;tcy;&amp;acy;&amp;zhcy;&amp;iecy;&amp;ncy;&amp;ncy;&amp;yacy; «&amp;Kcy;&amp;ocy;&amp;rcy;&amp;vcy;&amp;iukcy;&amp;tcy;».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14290"/>
            <a:ext cx="1938339" cy="2476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402</Words>
  <Application>Microsoft Office PowerPoint</Application>
  <PresentationFormat>Экран (4:3)</PresentationFormat>
  <Paragraphs>77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Апаратна кінезотерапія</vt:lpstr>
      <vt:lpstr>Система Vector Gait  </vt:lpstr>
      <vt:lpstr>Reo-Ambulator</vt:lpstr>
      <vt:lpstr>Динамічний параподіум </vt:lpstr>
      <vt:lpstr>Спеціалізована антигравітаційна бігова доріжка Anti- Gravity Treadmill </vt:lpstr>
      <vt:lpstr>Апарат Stabilograph</vt:lpstr>
      <vt:lpstr>Тренажер «Баланс-тренер» </vt:lpstr>
      <vt:lpstr>Система Re-Step </vt:lpstr>
      <vt:lpstr>Імітатор опорного навантаження «Корвіт»</vt:lpstr>
      <vt:lpstr>Primus RS </vt:lpstr>
      <vt:lpstr>Система ReoGo </vt:lpstr>
      <vt:lpstr>HandTutor - это инновационная системапредназначенная для оценки и восстановления сенсорных, моторных и когнитивных функций </vt:lpstr>
      <vt:lpstr>Gloreha – это устройство для реабилитации нейромоторных функций руки</vt:lpstr>
      <vt:lpstr>ArmTutor</vt:lpstr>
      <vt:lpstr>LegTutor</vt:lpstr>
      <vt:lpstr>3DTutor</vt:lpstr>
      <vt:lpstr>Кінезітерапевтична технологія «Екзарта» </vt:lpstr>
      <vt:lpstr> Prima Advance - тренажер для пасивної розробки колінного суглобу  </vt:lpstr>
      <vt:lpstr>Аппарат для роботизированной механотерапии нижних конечностей для коленного и тазобедренного суставов Ормед Flex01 </vt:lpstr>
      <vt:lpstr>Аппарат для роботизированной механотерапии верхних конечностей Flex 04 для плечевого сустава </vt:lpstr>
      <vt:lpstr>Kinetec Centura Shoulder CPM Machine - тренажер для пасивної розробки плечового суглоба  </vt:lpstr>
      <vt:lpstr>CPM-устройство для плечевого сустава Kinetec™ Centura B&amp;W™ </vt:lpstr>
      <vt:lpstr>Kinetec Centura C.E.M Elbow CPM Machine - тренажер для пасивної розробки ліктьового суглоба  </vt:lpstr>
      <vt:lpstr>Аппарат для роботизированной механотерапии верхних конечностей Flex 03 для локтевого сустава </vt:lpstr>
      <vt:lpstr>KinetecBrevaAnkleCPMMachin - тренажер для пасивної розробки гомілковостопного суглоба</vt:lpstr>
      <vt:lpstr>Аппарат для роботизированной механотерапии нижних конечностей для голеностопного сустава Ормед Flex01 </vt:lpstr>
      <vt:lpstr>ARTROMOT®-SP3 представляет собой инновационный аппарат для разработки голеностопного сустава </vt:lpstr>
      <vt:lpstr>CPM-устройство для голеностопного сустава у детей Kinetec™ 5090™ </vt:lpstr>
      <vt:lpstr>CPM-устройство для тазобедренного сустава Kinetec™ 9081™ </vt:lpstr>
      <vt:lpstr>Аппарат ARTROMOT®-K1 применяется для раннего и безболезненного восстановления подвижности тазобедренного и коленного суставов </vt:lpstr>
      <vt:lpstr>Kinetec Maestra Hand &amp; Wrist CPM Machine - тренажер для пасивної розробки променево-зап'ясткового суглоба, суглобів кисті і пальців рук </vt:lpstr>
      <vt:lpstr>Портативное CPM-устройство для кисти и запястья Kinetec™ Maestra Portable  </vt:lpstr>
      <vt:lpstr>Презентация PowerPoint</vt:lpstr>
      <vt:lpstr>ARTROMOT H - аппарат пассивной продолжительной разработки лучезапястного сустава. </vt:lpstr>
      <vt:lpstr>ARTROMOT S3/ S3 Comfort - аппарат пассивной продолжительной разработки плечевого сустава </vt:lpstr>
      <vt:lpstr>ARTROMOT Е2/ E2 compact Аппарат пассивной продолжительной разработки локтевого сустава. </vt:lpstr>
      <vt:lpstr>Аппарат для роботизированной механотерапии верхних конечностей Flex 05  для лучезапястного сустава. </vt:lpstr>
      <vt:lpstr>ARTROMOT®-F (АРТРОМОТ Ф) представляет собой инновационный механотерапевтический прибор для разработки суставов кисти </vt:lpstr>
      <vt:lpstr>Адаптивні реабілітаційні технології</vt:lpstr>
      <vt:lpstr>Апарат Ness L300 </vt:lpstr>
      <vt:lpstr>Апарат Ness H200</vt:lpstr>
      <vt:lpstr>Head or Eye Control Mouse</vt:lpstr>
      <vt:lpstr>Armon Elemento</vt:lpstr>
      <vt:lpstr>Armon Pura</vt:lpstr>
      <vt:lpstr>Ортопедичні апарати - ортези</vt:lpstr>
      <vt:lpstr>Біонічні протези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Tanya</cp:lastModifiedBy>
  <cp:revision>70</cp:revision>
  <dcterms:created xsi:type="dcterms:W3CDTF">2016-12-11T23:22:59Z</dcterms:created>
  <dcterms:modified xsi:type="dcterms:W3CDTF">2019-05-07T03:27:13Z</dcterms:modified>
</cp:coreProperties>
</file>